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9"/>
  </p:notesMasterIdLst>
  <p:sldIdLst>
    <p:sldId id="282" r:id="rId2"/>
    <p:sldId id="257" r:id="rId3"/>
    <p:sldId id="258" r:id="rId4"/>
    <p:sldId id="260" r:id="rId5"/>
    <p:sldId id="261" r:id="rId6"/>
    <p:sldId id="262" r:id="rId7"/>
    <p:sldId id="263" r:id="rId8"/>
    <p:sldId id="284" r:id="rId9"/>
    <p:sldId id="264" r:id="rId10"/>
    <p:sldId id="265" r:id="rId11"/>
    <p:sldId id="286" r:id="rId12"/>
    <p:sldId id="285" r:id="rId13"/>
    <p:sldId id="266" r:id="rId14"/>
    <p:sldId id="287" r:id="rId15"/>
    <p:sldId id="267" r:id="rId16"/>
    <p:sldId id="283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17107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69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639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629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064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175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 algn="ctr">
              <a:buSzPct val="100000"/>
              <a:defRPr sz="4800"/>
            </a:lvl1pPr>
            <a:lvl2pPr indent="304800" algn="ctr">
              <a:buSzPct val="100000"/>
              <a:defRPr sz="4800"/>
            </a:lvl2pPr>
            <a:lvl3pPr indent="304800" algn="ctr">
              <a:buSzPct val="100000"/>
              <a:defRPr sz="4800"/>
            </a:lvl3pPr>
            <a:lvl4pPr indent="304800" algn="ctr">
              <a:buSzPct val="100000"/>
              <a:defRPr sz="4800"/>
            </a:lvl4pPr>
            <a:lvl5pPr indent="304800" algn="ctr">
              <a:buSzPct val="100000"/>
              <a:defRPr sz="4800"/>
            </a:lvl5pPr>
            <a:lvl6pPr indent="304800" algn="ctr">
              <a:buSzPct val="100000"/>
              <a:defRPr sz="4800"/>
            </a:lvl6pPr>
            <a:lvl7pPr indent="304800" algn="ctr">
              <a:buSzPct val="100000"/>
              <a:defRPr sz="4800"/>
            </a:lvl7pPr>
            <a:lvl8pPr indent="304800" algn="ctr">
              <a:buSzPct val="100000"/>
              <a:defRPr sz="4800"/>
            </a:lvl8pPr>
            <a:lvl9pPr indent="304800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Designing Infographics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06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09600" y="365976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Fast Fact Box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9301" y="1540343"/>
            <a:ext cx="27828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Aft>
                <a:spcPts val="60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delivers information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in bite-size “chunks”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based on facts or statistics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98001" y="198125"/>
            <a:ext cx="2569599" cy="61904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4268825" y="6374400"/>
            <a:ext cx="3884575" cy="33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98" name="Shape 98"/>
          <p:cNvSpPr/>
          <p:nvPr/>
        </p:nvSpPr>
        <p:spPr>
          <a:xfrm>
            <a:off x="4869001" y="213800"/>
            <a:ext cx="2598599" cy="61604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04DE6E53-23E2-47A3-B726-958736D7D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89"/>
          <a:stretch/>
        </p:blipFill>
        <p:spPr>
          <a:xfrm>
            <a:off x="2743200" y="685800"/>
            <a:ext cx="6289031" cy="4967700"/>
          </a:xfrm>
          <a:prstGeom prst="rect">
            <a:avLst/>
          </a:prstGeom>
        </p:spPr>
      </p:pic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00834" y="1374599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Bar Graph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9301" y="2666999"/>
            <a:ext cx="2782800" cy="384104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Aft>
                <a:spcPts val="60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conveys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visual representation of statistics related to the story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268825" y="6374400"/>
            <a:ext cx="3884575" cy="33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Arches, Mount Mary College (Feb/March 2014)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6396479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09600" y="365976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Glossary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9301" y="1540343"/>
            <a:ext cx="27828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Aft>
                <a:spcPts val="60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lists key terms with their definition.</a:t>
            </a:r>
          </a:p>
          <a:p>
            <a:pPr marL="0" lvl="0" indent="0" rtl="0">
              <a:spcAft>
                <a:spcPts val="60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It 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delivers information</a:t>
            </a:r>
          </a:p>
          <a:p>
            <a:pPr marL="0" lvl="0" indent="0" rtl="0">
              <a:spcAft>
                <a:spcPts val="1200"/>
              </a:spcAft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in bite-size “chunks”</a:t>
            </a: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592C690F-B4CF-4D1A-8589-28AA1354A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50" t="5337" r="2581" b="50000"/>
          <a:stretch/>
        </p:blipFill>
        <p:spPr>
          <a:xfrm>
            <a:off x="3596244" y="830688"/>
            <a:ext cx="5395356" cy="5196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3EFAAA-4AE7-4377-A2D1-22F7B74DEFA0}"/>
              </a:ext>
            </a:extLst>
          </p:cNvPr>
          <p:cNvSpPr txBox="1"/>
          <p:nvPr/>
        </p:nvSpPr>
        <p:spPr>
          <a:xfrm>
            <a:off x="4114800" y="6184247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reMARK</a:t>
            </a:r>
            <a:r>
              <a:rPr lang="en-US" dirty="0"/>
              <a:t>, Mount Mary University, 2016</a:t>
            </a:r>
          </a:p>
        </p:txBody>
      </p:sp>
    </p:spTree>
    <p:extLst>
      <p:ext uri="{BB962C8B-B14F-4D97-AF65-F5344CB8AC3E}">
        <p14:creationId xmlns:p14="http://schemas.microsoft.com/office/powerpoint/2010/main" val="378432102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Diagram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69898" y="1280268"/>
            <a:ext cx="29487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labels parts of a whole or breaks down something complex into smaller pieces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5843C-A280-42C5-90B7-261A10BFC7C1}"/>
              </a:ext>
            </a:extLst>
          </p:cNvPr>
          <p:cNvSpPr txBox="1"/>
          <p:nvPr/>
        </p:nvSpPr>
        <p:spPr>
          <a:xfrm>
            <a:off x="4038600" y="6342405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Arches, Mount Mary University, 2016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5E58909-E887-4FF1-8AEF-8A93FD6D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30" y="174375"/>
            <a:ext cx="4772770" cy="62190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Diagram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69898" y="1280268"/>
            <a:ext cx="29487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labels parts of a whole or breaks down something complex into smaller pieces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85843C-A280-42C5-90B7-261A10BFC7C1}"/>
              </a:ext>
            </a:extLst>
          </p:cNvPr>
          <p:cNvSpPr txBox="1"/>
          <p:nvPr/>
        </p:nvSpPr>
        <p:spPr>
          <a:xfrm>
            <a:off x="4038600" y="6376271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Arches, Mount Mary University, 2015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A0E3195E-AFF0-4F37-A294-094607338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1301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01817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63976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Map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2547D2E-EA0F-40E5-AE0A-67E13032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53" y="1014476"/>
            <a:ext cx="8036694" cy="5236028"/>
          </a:xfrm>
          <a:prstGeom prst="rect">
            <a:avLst/>
          </a:prstGeom>
        </p:spPr>
      </p:pic>
      <p:sp>
        <p:nvSpPr>
          <p:cNvPr id="9" name="Shape 48">
            <a:extLst>
              <a:ext uri="{FF2B5EF4-FFF2-40B4-BE49-F238E27FC236}">
                <a16:creationId xmlns:a16="http://schemas.microsoft.com/office/drawing/2014/main" id="{3A70CF9A-898A-4723-9D65-45FEF3689250}"/>
              </a:ext>
            </a:extLst>
          </p:cNvPr>
          <p:cNvSpPr txBox="1"/>
          <p:nvPr/>
        </p:nvSpPr>
        <p:spPr>
          <a:xfrm>
            <a:off x="381276" y="6424550"/>
            <a:ext cx="8229600" cy="281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Mount Mary University, Arches, Fall 2017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6D73A99A-D71D-4911-92D3-E47B3338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4" b="41111"/>
          <a:stretch/>
        </p:blipFill>
        <p:spPr>
          <a:xfrm>
            <a:off x="2603930" y="512301"/>
            <a:ext cx="6158203" cy="5181600"/>
          </a:xfrm>
          <a:prstGeom prst="rect">
            <a:avLst/>
          </a:prstGeom>
        </p:spPr>
      </p:pic>
      <p:sp>
        <p:nvSpPr>
          <p:cNvPr id="47" name="Shape 47"/>
          <p:cNvSpPr/>
          <p:nvPr/>
        </p:nvSpPr>
        <p:spPr>
          <a:xfrm>
            <a:off x="457463" y="229500"/>
            <a:ext cx="8089199" cy="61415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Shape 103">
            <a:extLst>
              <a:ext uri="{FF2B5EF4-FFF2-40B4-BE49-F238E27FC236}">
                <a16:creationId xmlns:a16="http://schemas.microsoft.com/office/drawing/2014/main" id="{866EE856-A365-4849-B5B7-3249226967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60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Quiz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104">
            <a:extLst>
              <a:ext uri="{FF2B5EF4-FFF2-40B4-BE49-F238E27FC236}">
                <a16:creationId xmlns:a16="http://schemas.microsoft.com/office/drawing/2014/main" id="{E17C5872-FD5A-4A86-A109-FB435A6103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9898" y="1280268"/>
            <a:ext cx="2349502" cy="485012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is questions for the reader, usually used to convert data or factual information in a teaching way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Shape 48">
            <a:extLst>
              <a:ext uri="{FF2B5EF4-FFF2-40B4-BE49-F238E27FC236}">
                <a16:creationId xmlns:a16="http://schemas.microsoft.com/office/drawing/2014/main" id="{A01DD51D-36C6-4465-9DAA-62FFDD9EF899}"/>
              </a:ext>
            </a:extLst>
          </p:cNvPr>
          <p:cNvSpPr txBox="1"/>
          <p:nvPr/>
        </p:nvSpPr>
        <p:spPr>
          <a:xfrm>
            <a:off x="3124200" y="5989871"/>
            <a:ext cx="5181600" cy="25852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Mount Mary College, Arches, Fall 2013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5790371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Two Main types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Infographics generally fall into these two types: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supplemental</a:t>
            </a:r>
          </a:p>
          <a:p>
            <a:pPr marL="914400" lvl="1" indent="-342900" rtl="0">
              <a:buClr>
                <a:schemeClr val="dk1"/>
              </a:buClr>
              <a:buSzPct val="60000"/>
              <a:buFont typeface="Courier New"/>
              <a:buChar char="o"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an infographic that accompanies a traditional story; usually placed beside it on a page to provide additional information or to break down complex ideas from the copy block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standalone</a:t>
            </a:r>
          </a:p>
          <a:p>
            <a:pPr marL="914400" lvl="1" indent="-342900" rtl="0">
              <a:buClr>
                <a:schemeClr val="dk1"/>
              </a:buClr>
              <a:buSzPct val="60000"/>
              <a:buFont typeface="Courier New"/>
              <a:buChar char="o"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an infographic presented by itself as the story; readers should be able to take away complete information (infographic provides full context)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42025" y="598175"/>
            <a:ext cx="8620824" cy="5775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/>
          <p:nvPr/>
        </p:nvCxnSpPr>
        <p:spPr>
          <a:xfrm rot="10800000" flipH="1">
            <a:off x="243850" y="586774"/>
            <a:ext cx="8629499" cy="1140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0" name="Shape 130"/>
          <p:cNvCxnSpPr/>
          <p:nvPr/>
        </p:nvCxnSpPr>
        <p:spPr>
          <a:xfrm>
            <a:off x="247625" y="588600"/>
            <a:ext cx="0" cy="579509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1" name="Shape 131"/>
          <p:cNvCxnSpPr/>
          <p:nvPr/>
        </p:nvCxnSpPr>
        <p:spPr>
          <a:xfrm rot="10800000" flipH="1">
            <a:off x="243850" y="6374149"/>
            <a:ext cx="8629499" cy="1140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2" name="Shape 132"/>
          <p:cNvCxnSpPr/>
          <p:nvPr/>
        </p:nvCxnSpPr>
        <p:spPr>
          <a:xfrm>
            <a:off x="8873350" y="588612"/>
            <a:ext cx="0" cy="579509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3" name="Shape 133"/>
          <p:cNvSpPr txBox="1"/>
          <p:nvPr/>
        </p:nvSpPr>
        <p:spPr>
          <a:xfrm>
            <a:off x="160625" y="640697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Supplemental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200" y="4823525"/>
            <a:ext cx="8229600" cy="1744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400" dirty="0">
                <a:latin typeface="Helvetica Neue"/>
                <a:ea typeface="Helvetica Neue"/>
                <a:cs typeface="Helvetica Neue"/>
                <a:sym typeface="Helvetica Neue"/>
              </a:rPr>
              <a:t>this infographic accompanies the main story</a:t>
            </a:r>
          </a:p>
          <a:p>
            <a:pPr>
              <a:buNone/>
            </a:pPr>
            <a:r>
              <a:rPr lang="en" sz="2400" dirty="0">
                <a:latin typeface="Helvetica Neue"/>
                <a:ea typeface="Helvetica Neue"/>
                <a:cs typeface="Helvetica Neue"/>
                <a:sym typeface="Helvetica Neue"/>
              </a:rPr>
              <a:t>(see previous slide)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" y="2006925"/>
            <a:ext cx="8229600" cy="25597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437250" y="1992950"/>
            <a:ext cx="8249399" cy="26004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Getting Started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An infographic pairs solid reporting with attractive, purposeful design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in print and on the web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. Done well, an infographic can convey important information in a simple form or break down complex material for readers.</a:t>
            </a:r>
          </a:p>
          <a:p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Today we’ll look at infographic types in the context of design. Remember that the infographic is dependent on reliable data.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Standalone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57325" y="1474018"/>
            <a:ext cx="5035474" cy="48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757325" y="637827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149" name="Shape 149"/>
          <p:cNvSpPr/>
          <p:nvPr/>
        </p:nvSpPr>
        <p:spPr>
          <a:xfrm>
            <a:off x="1841075" y="1440650"/>
            <a:ext cx="5085899" cy="49677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86450" y="-2806891"/>
            <a:ext cx="2644500" cy="6312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Design Decisions</a:t>
            </a:r>
          </a:p>
          <a:p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coordinate color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follow visual hierarchy</a:t>
            </a:r>
          </a:p>
          <a:p>
            <a:pPr marL="457200" lvl="0" indent="-34290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focus on readability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30500" y="277375"/>
            <a:ext cx="4693198" cy="616991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3032750" y="289550"/>
            <a:ext cx="4693199" cy="6153300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7" name="Shape 157"/>
          <p:cNvSpPr txBox="1"/>
          <p:nvPr/>
        </p:nvSpPr>
        <p:spPr>
          <a:xfrm>
            <a:off x="2954300" y="6483000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Keep Type Simple, Consistent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7575" y="1888600"/>
            <a:ext cx="8416848" cy="28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228600" y="487537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165" name="Shape 165"/>
          <p:cNvSpPr/>
          <p:nvPr/>
        </p:nvSpPr>
        <p:spPr>
          <a:xfrm>
            <a:off x="345200" y="1877900"/>
            <a:ext cx="8445899" cy="28766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21275" y="356249"/>
            <a:ext cx="4176025" cy="584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3645075" y="6298200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172" name="Shape 172"/>
          <p:cNvSpPr/>
          <p:nvPr/>
        </p:nvSpPr>
        <p:spPr>
          <a:xfrm>
            <a:off x="3708575" y="356200"/>
            <a:ext cx="4188599" cy="58463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93825" y="-4960425"/>
            <a:ext cx="2950199" cy="10373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
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small text in color is difficult to read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pay attention to alignment, case, hyphenation and other type considerations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as with all design decisions, remember: “form follows function”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370025" y="644400"/>
            <a:ext cx="4140300" cy="853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3600" b="1" dirty="0">
                <a:latin typeface="Helvetica Neue"/>
                <a:ea typeface="Helvetica Neue"/>
                <a:cs typeface="Helvetica Neue"/>
                <a:sym typeface="Helvetica Neue"/>
              </a:rPr>
              <a:t>Readability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27100" y="1774261"/>
            <a:ext cx="6135900" cy="430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2714275" y="6080975"/>
            <a:ext cx="5972525" cy="2752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181" name="Shape 181"/>
          <p:cNvSpPr/>
          <p:nvPr/>
        </p:nvSpPr>
        <p:spPr>
          <a:xfrm>
            <a:off x="2667000" y="1777425"/>
            <a:ext cx="6135900" cy="42849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52400" y="2438400"/>
            <a:ext cx="2286000" cy="334957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
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graphic element such as lines (diagonal lines, outline date box, type outline in headline</a:t>
            </a:r>
          </a:p>
          <a:p>
            <a:pPr marL="457200" lvl="0" indent="-342900" rtl="0">
              <a:buClr>
                <a:schemeClr val="dk1"/>
              </a:buClr>
              <a:buSzPct val="90000"/>
              <a:buFont typeface="Helvetica Neue"/>
              <a:buChar char="●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repeating color use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70025" y="644400"/>
            <a:ext cx="4140300" cy="853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3600" b="1" dirty="0">
                <a:latin typeface="Helvetica Neue"/>
                <a:ea typeface="Helvetica Neue"/>
                <a:cs typeface="Helvetica Neue"/>
                <a:sym typeface="Helvetica Neue"/>
              </a:rPr>
              <a:t>Design Unity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09139" y="274649"/>
            <a:ext cx="4188686" cy="627854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>
            <a:off x="3500225" y="270500"/>
            <a:ext cx="4197299" cy="62973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3022" y="1844001"/>
            <a:ext cx="2907600" cy="2590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114300" lvl="0">
              <a:buSzPct val="90000"/>
            </a:pP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shapes from rounded graphic to circle photos</a:t>
            </a:r>
            <a:b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000" b="0" dirty="0">
                <a:latin typeface="Helvetica Neue"/>
                <a:ea typeface="Helvetica Neue"/>
                <a:cs typeface="Helvetica Neue"/>
                <a:sym typeface="Helvetica Neue"/>
              </a:rPr>
              <a:t>use of tints to create visual variety on black-and-white page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370025" y="644400"/>
            <a:ext cx="4140300" cy="853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3600" b="1" dirty="0">
                <a:latin typeface="Helvetica Neue"/>
                <a:ea typeface="Helvetica Neue"/>
                <a:cs typeface="Helvetica Neue"/>
                <a:sym typeface="Helvetica Neue"/>
              </a:rPr>
              <a:t>Design Unity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3424025" y="6491600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The Echo; St. Louis Park (Minn.) High School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Tight Space (packaging proximity)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60900" y="2043400"/>
            <a:ext cx="7721100" cy="339727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640350" y="2063250"/>
            <a:ext cx="7754400" cy="34004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584700" y="559602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The Echo; St. Louis Park (Minn.) High School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109799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supplemental infographic combines ratings with a step-by-step guide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28450" y="391599"/>
            <a:ext cx="4755648" cy="59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3706050" y="384325"/>
            <a:ext cx="4780800" cy="59474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Combination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553650" y="640802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The Echo; St. Louis Park (Minn.) High School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Benefits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Infographics break information into smaller parts, making it easier to understand and more likely to be remembered.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They create additional entry points, breaking up text-heavy pages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in print or a long, narrow story on the web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/>
        </p:nvSpPr>
        <p:spPr>
          <a:xfrm>
            <a:off x="2133601" y="6348350"/>
            <a:ext cx="4724400" cy="5096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Mount Mary University, re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MARK 2017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C514EDE9-86E4-4529-9F4B-FEF4AFDD1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4717"/>
            <a:ext cx="4648200" cy="6057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By Definition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An infographic combines text and illustrations to convey information visually. An infographic generally has four parts: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headline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(a title to indicate topic/subject)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data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(the “info” part: numbers, statistics, terms or key content to deliver)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visual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(icon, photo, illustration or art element: the “graphic” aspect)</a:t>
            </a:r>
          </a:p>
          <a:p>
            <a:pPr marL="457200" lvl="0" indent="-355600" rtl="0">
              <a:buClr>
                <a:schemeClr val="dk1"/>
              </a:buClr>
              <a:buSzPct val="111111"/>
              <a:buFont typeface="Arial"/>
              <a:buChar char="•"/>
            </a:pPr>
            <a:r>
              <a:rPr lang="en" b="1" dirty="0">
                <a:latin typeface="Helvetica Neue"/>
                <a:ea typeface="Helvetica Neue"/>
                <a:cs typeface="Helvetica Neue"/>
                <a:sym typeface="Helvetica Neue"/>
              </a:rPr>
              <a:t>source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 (credible origin of information)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Pie Chart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5334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2624" y="1475200"/>
            <a:ext cx="7118824" cy="48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505250" y="6298200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72" name="Shape 72"/>
          <p:cNvSpPr/>
          <p:nvPr/>
        </p:nvSpPr>
        <p:spPr>
          <a:xfrm>
            <a:off x="562450" y="1463700"/>
            <a:ext cx="7118700" cy="48345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Public Opinion Poll</a:t>
            </a:r>
          </a:p>
        </p:txBody>
      </p:sp>
      <p:pic>
        <p:nvPicPr>
          <p:cNvPr id="78" name="Shape 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" y="1617119"/>
            <a:ext cx="8229601" cy="407672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457200" y="5893325"/>
            <a:ext cx="7118700" cy="29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Whitney High Student Media, Rocklin, Calif.</a:t>
            </a:r>
          </a:p>
        </p:txBody>
      </p:sp>
      <p:sp>
        <p:nvSpPr>
          <p:cNvPr id="80" name="Shape 80"/>
          <p:cNvSpPr/>
          <p:nvPr/>
        </p:nvSpPr>
        <p:spPr>
          <a:xfrm>
            <a:off x="444050" y="1611700"/>
            <a:ext cx="8242800" cy="40995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Step by Step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B7929098-CB46-475D-A31B-06E75995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2" t="63467" r="8421" b="13916"/>
          <a:stretch/>
        </p:blipFill>
        <p:spPr>
          <a:xfrm>
            <a:off x="418868" y="3429000"/>
            <a:ext cx="8039331" cy="2895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Shape 86">
            <a:extLst>
              <a:ext uri="{FF2B5EF4-FFF2-40B4-BE49-F238E27FC236}">
                <a16:creationId xmlns:a16="http://schemas.microsoft.com/office/drawing/2014/main" id="{AA66D1EA-1D69-446B-A008-A2A07C06C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848600" cy="14470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lists the steps used to demonstrate a  process or to simplify something </a:t>
            </a:r>
            <a:r>
              <a:rPr lang="en-US" dirty="0" err="1">
                <a:latin typeface="Helvetica Neue"/>
                <a:ea typeface="Helvetica Neue"/>
                <a:cs typeface="Helvetica Neue"/>
                <a:sym typeface="Helvetica Neue"/>
              </a:rPr>
              <a:t>compicated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 by breaking I down into parts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8619060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84725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Timeline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01133" y="1393858"/>
            <a:ext cx="3654102" cy="24138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presents key events in the order they occurred.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It can be marked by years, days, hours or even minutes.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658650" y="5811274"/>
            <a:ext cx="4419600" cy="7620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Arches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Mount Mary College, Feb/Mar 2014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C3F552-B809-4697-B274-A2A198A42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12" t="23040" r="1919" b="7024"/>
          <a:stretch/>
        </p:blipFill>
        <p:spPr>
          <a:xfrm>
            <a:off x="5486400" y="228600"/>
            <a:ext cx="2218267" cy="63145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692</Words>
  <Application>Microsoft Office PowerPoint</Application>
  <PresentationFormat>On-screen Show (4:3)</PresentationFormat>
  <Paragraphs>87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Courier New</vt:lpstr>
      <vt:lpstr>Helvetica Neue</vt:lpstr>
      <vt:lpstr>simple-light</vt:lpstr>
      <vt:lpstr>Designing Infographics</vt:lpstr>
      <vt:lpstr>Getting Started</vt:lpstr>
      <vt:lpstr>Benefits</vt:lpstr>
      <vt:lpstr>PowerPoint Presentation</vt:lpstr>
      <vt:lpstr>By Definition</vt:lpstr>
      <vt:lpstr>Pie Chart</vt:lpstr>
      <vt:lpstr>Public Opinion Poll</vt:lpstr>
      <vt:lpstr>Step by Step</vt:lpstr>
      <vt:lpstr>Timeline</vt:lpstr>
      <vt:lpstr>Fast Fact Box</vt:lpstr>
      <vt:lpstr>Bar Graph</vt:lpstr>
      <vt:lpstr>Glossary</vt:lpstr>
      <vt:lpstr>Diagram</vt:lpstr>
      <vt:lpstr>Diagram</vt:lpstr>
      <vt:lpstr>Map</vt:lpstr>
      <vt:lpstr>Quiz</vt:lpstr>
      <vt:lpstr>Two Main types</vt:lpstr>
      <vt:lpstr>PowerPoint Presentation</vt:lpstr>
      <vt:lpstr>Supplemental</vt:lpstr>
      <vt:lpstr>Standalone</vt:lpstr>
      <vt:lpstr>Design Decisions  coordinate color follow visual hierarchy focus on readability</vt:lpstr>
      <vt:lpstr>Keep Type Simple, Consistent</vt:lpstr>
      <vt:lpstr>
 small text in color is difficult to read pay attention to alignment, case, hyphenation and other type considerations as with all design decisions, remember: “form follows function”</vt:lpstr>
      <vt:lpstr>
 graphic element such as lines (diagonal lines, outline date box, type outline in headline repeating color use</vt:lpstr>
      <vt:lpstr>shapes from rounded graphic to circle photos   use of tints to create visual variety on black-and-white page</vt:lpstr>
      <vt:lpstr>Tight Space (packaging proximity)</vt:lpstr>
      <vt:lpstr>Combination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Workman, Casandra L.</dc:creator>
  <cp:lastModifiedBy>Linda Barrington</cp:lastModifiedBy>
  <cp:revision>16</cp:revision>
  <dcterms:modified xsi:type="dcterms:W3CDTF">2020-04-13T16:58:54Z</dcterms:modified>
</cp:coreProperties>
</file>